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93" r:id="rId3"/>
    <p:sldId id="274" r:id="rId4"/>
    <p:sldId id="281" r:id="rId5"/>
    <p:sldId id="297" r:id="rId6"/>
    <p:sldId id="288" r:id="rId7"/>
    <p:sldId id="299" r:id="rId8"/>
    <p:sldId id="289" r:id="rId9"/>
    <p:sldId id="300" r:id="rId10"/>
    <p:sldId id="290" r:id="rId11"/>
    <p:sldId id="301" r:id="rId12"/>
    <p:sldId id="29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141B"/>
    <a:srgbClr val="5B1B24"/>
    <a:srgbClr val="7A24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19T04:27:44.65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38 38,'-4'-4,"-11"-11,-3-3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648FF-E9AB-4D0C-B363-27A0D9ECFAF4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940EA-1C6D-4A26-8632-59BF43C5D4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73790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3E7C0F1-B3DA-4B93-945A-9366EB81003B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4A20753-FCB8-45A1-A75C-6303E11410F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0862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C0F1-B3DA-4B93-945A-9366EB81003B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0753-FCB8-45A1-A75C-6303E11410F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0717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3E7C0F1-B3DA-4B93-945A-9366EB81003B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4A20753-FCB8-45A1-A75C-6303E11410F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4872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C0F1-B3DA-4B93-945A-9366EB81003B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A4A20753-FCB8-45A1-A75C-6303E11410F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4553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3E7C0F1-B3DA-4B93-945A-9366EB81003B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4A20753-FCB8-45A1-A75C-6303E11410F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2222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C0F1-B3DA-4B93-945A-9366EB81003B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0753-FCB8-45A1-A75C-6303E11410F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3704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C0F1-B3DA-4B93-945A-9366EB81003B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0753-FCB8-45A1-A75C-6303E11410F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6052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C0F1-B3DA-4B93-945A-9366EB81003B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0753-FCB8-45A1-A75C-6303E11410F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0269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C0F1-B3DA-4B93-945A-9366EB81003B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0753-FCB8-45A1-A75C-6303E11410F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2696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3E7C0F1-B3DA-4B93-945A-9366EB81003B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4A20753-FCB8-45A1-A75C-6303E11410F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3665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C0F1-B3DA-4B93-945A-9366EB81003B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0753-FCB8-45A1-A75C-6303E11410F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6935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3E7C0F1-B3DA-4B93-945A-9366EB81003B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A4A20753-FCB8-45A1-A75C-6303E11410F9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45352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4" Type="http://schemas.openxmlformats.org/officeDocument/2006/relationships/customXml" Target="../ink/ink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E75B95F-529F-5951-602C-640561A84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0575" y="549276"/>
            <a:ext cx="4500561" cy="4259814"/>
          </a:xfrm>
        </p:spPr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4B8702DD-2750-5E43-99CC-AF736D65F6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0575" y="4988476"/>
            <a:ext cx="4500561" cy="1320249"/>
          </a:xfrm>
        </p:spPr>
        <p:txBody>
          <a:bodyPr>
            <a:normAutofit/>
          </a:bodyPr>
          <a:lstStyle/>
          <a:p>
            <a:endParaRPr lang="es-MX"/>
          </a:p>
        </p:txBody>
      </p:sp>
      <p:pic>
        <p:nvPicPr>
          <p:cNvPr id="4" name="Picture 3" descr="Fondo abstracto triangular">
            <a:extLst>
              <a:ext uri="{FF2B5EF4-FFF2-40B4-BE49-F238E27FC236}">
                <a16:creationId xmlns:a16="http://schemas.microsoft.com/office/drawing/2014/main" id="{D7BB409D-3338-67E1-3DDB-1535981E10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33" r="11194" b="-1"/>
          <a:stretch/>
        </p:blipFill>
        <p:spPr>
          <a:xfrm>
            <a:off x="13680" y="-98287"/>
            <a:ext cx="12211521" cy="6956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2" name="Imagen 61" descr="Un letrero de color negro&#10;&#10;Descripción generada automáticamente con confianza media">
            <a:extLst>
              <a:ext uri="{FF2B5EF4-FFF2-40B4-BE49-F238E27FC236}">
                <a16:creationId xmlns:a16="http://schemas.microsoft.com/office/drawing/2014/main" id="{C8ACE72C-3C0D-4850-682D-3DC4A5647C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814" y="501667"/>
            <a:ext cx="1391717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6" name="Entrada de lápiz 65">
                <a:extLst>
                  <a:ext uri="{FF2B5EF4-FFF2-40B4-BE49-F238E27FC236}">
                    <a16:creationId xmlns:a16="http://schemas.microsoft.com/office/drawing/2014/main" id="{1403555C-C019-B428-1F81-544BCE15CD74}"/>
                  </a:ext>
                </a:extLst>
              </p14:cNvPr>
              <p14:cNvContentPartPr/>
              <p14:nvPr/>
            </p14:nvContentPartPr>
            <p14:xfrm>
              <a:off x="-466579" y="2199543"/>
              <a:ext cx="13680" cy="13680"/>
            </p14:xfrm>
          </p:contentPart>
        </mc:Choice>
        <mc:Fallback xmlns="">
          <p:pic>
            <p:nvPicPr>
              <p:cNvPr id="66" name="Entrada de lápiz 65">
                <a:extLst>
                  <a:ext uri="{FF2B5EF4-FFF2-40B4-BE49-F238E27FC236}">
                    <a16:creationId xmlns:a16="http://schemas.microsoft.com/office/drawing/2014/main" id="{1403555C-C019-B428-1F81-544BCE15CD7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520219" y="2091903"/>
                <a:ext cx="121320" cy="229320"/>
              </a:xfrm>
              <a:prstGeom prst="rect">
                <a:avLst/>
              </a:prstGeom>
            </p:spPr>
          </p:pic>
        </mc:Fallback>
      </mc:AlternateContent>
      <p:sp>
        <p:nvSpPr>
          <p:cNvPr id="69" name="CuadroTexto 68">
            <a:extLst>
              <a:ext uri="{FF2B5EF4-FFF2-40B4-BE49-F238E27FC236}">
                <a16:creationId xmlns:a16="http://schemas.microsoft.com/office/drawing/2014/main" id="{472E67A2-B18D-939E-90A1-98FB875BD975}"/>
              </a:ext>
            </a:extLst>
          </p:cNvPr>
          <p:cNvSpPr txBox="1"/>
          <p:nvPr/>
        </p:nvSpPr>
        <p:spPr>
          <a:xfrm>
            <a:off x="1939791" y="549275"/>
            <a:ext cx="83124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INSTITUTO POLITÉCNICO NACIONAL</a:t>
            </a:r>
          </a:p>
          <a:p>
            <a:pPr algn="ctr"/>
            <a:r>
              <a:rPr lang="es-MX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SECRETARÍA ACADÉMICA</a:t>
            </a:r>
          </a:p>
          <a:p>
            <a:pPr algn="ctr"/>
            <a:r>
              <a:rPr lang="es-MX" sz="2400" b="1" dirty="0">
                <a:latin typeface="Calibri" panose="020F0502020204030204" pitchFamily="34" charset="0"/>
                <a:cs typeface="Calibri" panose="020F0502020204030204" pitchFamily="34" charset="0"/>
              </a:rPr>
              <a:t>DIRECCIÓN DE EDUCACIÓN MEDIA SUPERIOR</a:t>
            </a:r>
          </a:p>
          <a:p>
            <a:pPr algn="ctr"/>
            <a:r>
              <a:rPr lang="es-MX" sz="2400" b="1" dirty="0">
                <a:latin typeface="Calibri" panose="020F0502020204030204" pitchFamily="34" charset="0"/>
                <a:cs typeface="Calibri" panose="020F0502020204030204" pitchFamily="34" charset="0"/>
              </a:rPr>
              <a:t>CENTRO DE ESTUDIOS CIENTÍFICOS Y TECNOLÓGICOS No. 8</a:t>
            </a:r>
          </a:p>
          <a:p>
            <a:pPr algn="ctr"/>
            <a:r>
              <a:rPr lang="es-MX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“NARCISO BASSOLS”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62B9645-4533-42DF-5238-0B2638DA919C}"/>
              </a:ext>
            </a:extLst>
          </p:cNvPr>
          <p:cNvSpPr txBox="1"/>
          <p:nvPr/>
        </p:nvSpPr>
        <p:spPr>
          <a:xfrm>
            <a:off x="5537200" y="287528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CE0AB37-D3FB-E31A-032B-7FBE1CA5B3FB}"/>
              </a:ext>
            </a:extLst>
          </p:cNvPr>
          <p:cNvSpPr txBox="1"/>
          <p:nvPr/>
        </p:nvSpPr>
        <p:spPr>
          <a:xfrm>
            <a:off x="1939791" y="3181832"/>
            <a:ext cx="83124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>
                <a:latin typeface="Calibri" panose="020F0502020204030204" pitchFamily="34" charset="0"/>
                <a:cs typeface="Calibri" panose="020F0502020204030204" pitchFamily="34" charset="0"/>
              </a:rPr>
              <a:t>PORTAFOLIO DE EVIDENCIAS DEL DOCENTE</a:t>
            </a:r>
          </a:p>
          <a:p>
            <a:pPr algn="ctr"/>
            <a:r>
              <a:rPr lang="es-MX" sz="3600" dirty="0">
                <a:latin typeface="Calibri" panose="020F0502020204030204" pitchFamily="34" charset="0"/>
                <a:cs typeface="Calibri" panose="020F0502020204030204" pitchFamily="34" charset="0"/>
              </a:rPr>
              <a:t>PROCESO DE ENSEÑANZA</a:t>
            </a:r>
          </a:p>
          <a:p>
            <a:pPr algn="r"/>
            <a:r>
              <a:rPr 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Ciclo escolar 2027-1</a:t>
            </a:r>
          </a:p>
        </p:txBody>
      </p:sp>
      <p:pic>
        <p:nvPicPr>
          <p:cNvPr id="10" name="Imagen 9" descr="Imagen que contiene señal, firmar&#10;&#10;Descripción generada automáticamente">
            <a:extLst>
              <a:ext uri="{FF2B5EF4-FFF2-40B4-BE49-F238E27FC236}">
                <a16:creationId xmlns:a16="http://schemas.microsoft.com/office/drawing/2014/main" id="{FD96AD46-2822-3844-22DF-2AC5F01DE9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78" y="549275"/>
            <a:ext cx="1454564" cy="145456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12710D6-C396-49A3-9410-DC74B49CA03C}"/>
              </a:ext>
            </a:extLst>
          </p:cNvPr>
          <p:cNvSpPr txBox="1"/>
          <p:nvPr/>
        </p:nvSpPr>
        <p:spPr>
          <a:xfrm>
            <a:off x="6096000" y="5773271"/>
            <a:ext cx="5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b="1" dirty="0"/>
              <a:t>Nombre del docente</a:t>
            </a:r>
          </a:p>
        </p:txBody>
      </p:sp>
    </p:spTree>
    <p:extLst>
      <p:ext uri="{BB962C8B-B14F-4D97-AF65-F5344CB8AC3E}">
        <p14:creationId xmlns:p14="http://schemas.microsoft.com/office/powerpoint/2010/main" val="327720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2DA309-98BD-4A6E-80CF-2850A5896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Instrumento de evaluación Competencia 3 </a:t>
            </a:r>
            <a:br>
              <a:rPr lang="es-MX" dirty="0"/>
            </a:br>
            <a:endParaRPr lang="es-MX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8F39213-E64E-4AE4-9C5E-A0DBE1ED6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51089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4D9730-632B-45EC-A4F4-AA0CCE8D9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E73642-FBFB-4B59-837E-09106866A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0039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3549AB-5697-4CF5-AB8B-2F749D290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Constancias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4D6617-ABFF-4F4B-8C45-0FBC3F158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16050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DA2D013-A174-4201-A30D-E81279756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508" y="2560841"/>
            <a:ext cx="11029615" cy="2046908"/>
          </a:xfrm>
          <a:solidFill>
            <a:srgbClr val="44141B"/>
          </a:solidFill>
        </p:spPr>
        <p:txBody>
          <a:bodyPr>
            <a:noAutofit/>
          </a:bodyPr>
          <a:lstStyle/>
          <a:p>
            <a:pPr algn="ctr"/>
            <a:r>
              <a:rPr lang="es-MX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PORTAFOLIO DE EVIDENCIAS DEL DOCENTE</a:t>
            </a:r>
            <a:br>
              <a:rPr lang="es-MX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MX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PROCESO DE ENSEÑANZA</a:t>
            </a:r>
            <a:br>
              <a:rPr lang="es-MX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MX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Ciclo escolar 2027-1</a:t>
            </a:r>
            <a:br>
              <a:rPr lang="es-MX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s-MX" sz="24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717B935-9AEE-41F9-95BF-61C0C2C7E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274" y="548549"/>
            <a:ext cx="7773074" cy="2103302"/>
          </a:xfrm>
          <a:prstGeom prst="rect">
            <a:avLst/>
          </a:prstGeom>
        </p:spPr>
      </p:pic>
      <p:pic>
        <p:nvPicPr>
          <p:cNvPr id="7" name="Imagen 6" descr="Imagen que contiene señal, firmar&#10;&#10;Descripción generada automáticamente">
            <a:extLst>
              <a:ext uri="{FF2B5EF4-FFF2-40B4-BE49-F238E27FC236}">
                <a16:creationId xmlns:a16="http://schemas.microsoft.com/office/drawing/2014/main" id="{F8379DEC-C415-4317-95A6-876814E435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92" y="666035"/>
            <a:ext cx="1454564" cy="145456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0670DF3-F5E8-4104-8AC5-2C8817A90E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5220" y="407114"/>
            <a:ext cx="1981372" cy="2036240"/>
          </a:xfrm>
          <a:prstGeom prst="rect">
            <a:avLst/>
          </a:prstGeom>
        </p:spPr>
      </p:pic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74D94301-9DA5-449C-BE06-20AFDEFC38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025" y="5465202"/>
            <a:ext cx="11029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b="1" dirty="0">
                <a:solidFill>
                  <a:schemeClr val="bg1">
                    <a:lumMod val="50000"/>
                  </a:schemeClr>
                </a:solidFill>
              </a:rPr>
              <a:t>Nombre del docente</a:t>
            </a:r>
          </a:p>
        </p:txBody>
      </p:sp>
    </p:spTree>
    <p:extLst>
      <p:ext uri="{BB962C8B-B14F-4D97-AF65-F5344CB8AC3E}">
        <p14:creationId xmlns:p14="http://schemas.microsoft.com/office/powerpoint/2010/main" val="907661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C60E6C-D3C1-4B77-8FD8-EE7C15FCE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2800" b="1" dirty="0"/>
              <a:t>Portafolios de Evidencias se integra de: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120DB6-0672-473B-8401-F7814F664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MX" sz="2400" dirty="0"/>
          </a:p>
          <a:p>
            <a:r>
              <a:rPr lang="es-MX" sz="2400" dirty="0"/>
              <a:t>Núm. de grupos atendidos</a:t>
            </a:r>
          </a:p>
          <a:p>
            <a:endParaRPr lang="es-MX" sz="2400" dirty="0"/>
          </a:p>
          <a:p>
            <a:endParaRPr lang="es-MX" sz="2400" dirty="0"/>
          </a:p>
          <a:p>
            <a:r>
              <a:rPr lang="es-MX" sz="2400" dirty="0"/>
              <a:t>Grupos que atendió 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37A9C48-FD2E-4453-A038-04C4EB1C55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107527"/>
              </p:ext>
            </p:extLst>
          </p:nvPr>
        </p:nvGraphicFramePr>
        <p:xfrm>
          <a:off x="973394" y="3065930"/>
          <a:ext cx="10059171" cy="1531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5241">
                  <a:extLst>
                    <a:ext uri="{9D8B030D-6E8A-4147-A177-3AD203B41FA5}">
                      <a16:colId xmlns:a16="http://schemas.microsoft.com/office/drawing/2014/main" val="3652567669"/>
                    </a:ext>
                  </a:extLst>
                </a:gridCol>
                <a:gridCol w="2617694">
                  <a:extLst>
                    <a:ext uri="{9D8B030D-6E8A-4147-A177-3AD203B41FA5}">
                      <a16:colId xmlns:a16="http://schemas.microsoft.com/office/drawing/2014/main" val="1347625954"/>
                    </a:ext>
                  </a:extLst>
                </a:gridCol>
                <a:gridCol w="2608730">
                  <a:extLst>
                    <a:ext uri="{9D8B030D-6E8A-4147-A177-3AD203B41FA5}">
                      <a16:colId xmlns:a16="http://schemas.microsoft.com/office/drawing/2014/main" val="2641350555"/>
                    </a:ext>
                  </a:extLst>
                </a:gridCol>
                <a:gridCol w="2157506">
                  <a:extLst>
                    <a:ext uri="{9D8B030D-6E8A-4147-A177-3AD203B41FA5}">
                      <a16:colId xmlns:a16="http://schemas.microsoft.com/office/drawing/2014/main" val="4034489269"/>
                    </a:ext>
                  </a:extLst>
                </a:gridCol>
              </a:tblGrid>
              <a:tr h="555968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Unidad de Aprendizaje</a:t>
                      </a:r>
                    </a:p>
                  </a:txBody>
                  <a:tcPr>
                    <a:solidFill>
                      <a:srgbClr val="7A24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No de grupos</a:t>
                      </a:r>
                    </a:p>
                  </a:txBody>
                  <a:tcPr>
                    <a:solidFill>
                      <a:srgbClr val="7A24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Turno</a:t>
                      </a:r>
                    </a:p>
                  </a:txBody>
                  <a:tcPr>
                    <a:solidFill>
                      <a:srgbClr val="7A24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Nivel</a:t>
                      </a:r>
                    </a:p>
                  </a:txBody>
                  <a:tcPr>
                    <a:solidFill>
                      <a:srgbClr val="7A24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76501"/>
                  </a:ext>
                </a:extLst>
              </a:tr>
              <a:tr h="331537">
                <a:tc>
                  <a:txBody>
                    <a:bodyPr/>
                    <a:lstStyle/>
                    <a:p>
                      <a:endParaRPr lang="es-MX" dirty="0">
                        <a:solidFill>
                          <a:srgbClr val="7A243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dirty="0">
                        <a:solidFill>
                          <a:srgbClr val="7A243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dirty="0">
                        <a:solidFill>
                          <a:srgbClr val="7A243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dirty="0">
                        <a:solidFill>
                          <a:srgbClr val="7A243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929173"/>
                  </a:ext>
                </a:extLst>
              </a:tr>
              <a:tr h="524934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1" dirty="0">
                          <a:solidFill>
                            <a:srgbClr val="7A2430"/>
                          </a:solidFill>
                        </a:rPr>
                        <a:t>Total de grupos:  </a:t>
                      </a:r>
                    </a:p>
                    <a:p>
                      <a:pPr algn="ctr"/>
                      <a:endParaRPr lang="es-MX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3048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A4956E2-ED80-4194-82B0-5481CE4786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3995"/>
              </p:ext>
            </p:extLst>
          </p:nvPr>
        </p:nvGraphicFramePr>
        <p:xfrm>
          <a:off x="179294" y="825910"/>
          <a:ext cx="11698074" cy="57715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0284">
                  <a:extLst>
                    <a:ext uri="{9D8B030D-6E8A-4147-A177-3AD203B41FA5}">
                      <a16:colId xmlns:a16="http://schemas.microsoft.com/office/drawing/2014/main" val="1751897375"/>
                    </a:ext>
                  </a:extLst>
                </a:gridCol>
                <a:gridCol w="931344">
                  <a:extLst>
                    <a:ext uri="{9D8B030D-6E8A-4147-A177-3AD203B41FA5}">
                      <a16:colId xmlns:a16="http://schemas.microsoft.com/office/drawing/2014/main" val="3986388207"/>
                    </a:ext>
                  </a:extLst>
                </a:gridCol>
                <a:gridCol w="1236277">
                  <a:extLst>
                    <a:ext uri="{9D8B030D-6E8A-4147-A177-3AD203B41FA5}">
                      <a16:colId xmlns:a16="http://schemas.microsoft.com/office/drawing/2014/main" val="414214872"/>
                    </a:ext>
                  </a:extLst>
                </a:gridCol>
                <a:gridCol w="1148265">
                  <a:extLst>
                    <a:ext uri="{9D8B030D-6E8A-4147-A177-3AD203B41FA5}">
                      <a16:colId xmlns:a16="http://schemas.microsoft.com/office/drawing/2014/main" val="1571121767"/>
                    </a:ext>
                  </a:extLst>
                </a:gridCol>
                <a:gridCol w="1203866">
                  <a:extLst>
                    <a:ext uri="{9D8B030D-6E8A-4147-A177-3AD203B41FA5}">
                      <a16:colId xmlns:a16="http://schemas.microsoft.com/office/drawing/2014/main" val="2361693467"/>
                    </a:ext>
                  </a:extLst>
                </a:gridCol>
                <a:gridCol w="1351360">
                  <a:extLst>
                    <a:ext uri="{9D8B030D-6E8A-4147-A177-3AD203B41FA5}">
                      <a16:colId xmlns:a16="http://schemas.microsoft.com/office/drawing/2014/main" val="529543117"/>
                    </a:ext>
                  </a:extLst>
                </a:gridCol>
                <a:gridCol w="1282095">
                  <a:extLst>
                    <a:ext uri="{9D8B030D-6E8A-4147-A177-3AD203B41FA5}">
                      <a16:colId xmlns:a16="http://schemas.microsoft.com/office/drawing/2014/main" val="3305722862"/>
                    </a:ext>
                  </a:extLst>
                </a:gridCol>
                <a:gridCol w="1046260">
                  <a:extLst>
                    <a:ext uri="{9D8B030D-6E8A-4147-A177-3AD203B41FA5}">
                      <a16:colId xmlns:a16="http://schemas.microsoft.com/office/drawing/2014/main" val="23415642"/>
                    </a:ext>
                  </a:extLst>
                </a:gridCol>
                <a:gridCol w="1488323">
                  <a:extLst>
                    <a:ext uri="{9D8B030D-6E8A-4147-A177-3AD203B41FA5}">
                      <a16:colId xmlns:a16="http://schemas.microsoft.com/office/drawing/2014/main" val="4224172794"/>
                    </a:ext>
                  </a:extLst>
                </a:gridCol>
              </a:tblGrid>
              <a:tr h="770599">
                <a:tc>
                  <a:txBody>
                    <a:bodyPr/>
                    <a:lstStyle/>
                    <a:p>
                      <a:pPr algn="ctr"/>
                      <a:r>
                        <a:rPr lang="es-MX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Unidad de Aprendizaje </a:t>
                      </a:r>
                    </a:p>
                  </a:txBody>
                  <a:tcPr>
                    <a:solidFill>
                      <a:srgbClr val="7A24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Grupo</a:t>
                      </a:r>
                    </a:p>
                  </a:txBody>
                  <a:tcPr>
                    <a:solidFill>
                      <a:srgbClr val="7A24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Nivel</a:t>
                      </a:r>
                    </a:p>
                  </a:txBody>
                  <a:tcPr>
                    <a:solidFill>
                      <a:srgbClr val="7A24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Lunes </a:t>
                      </a:r>
                    </a:p>
                  </a:txBody>
                  <a:tcPr>
                    <a:solidFill>
                      <a:srgbClr val="7A24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Martes</a:t>
                      </a:r>
                    </a:p>
                  </a:txBody>
                  <a:tcPr>
                    <a:solidFill>
                      <a:srgbClr val="7A24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Miércoles </a:t>
                      </a:r>
                    </a:p>
                  </a:txBody>
                  <a:tcPr>
                    <a:solidFill>
                      <a:srgbClr val="7A24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Jueves</a:t>
                      </a:r>
                    </a:p>
                  </a:txBody>
                  <a:tcPr>
                    <a:solidFill>
                      <a:srgbClr val="7A24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Viernes </a:t>
                      </a:r>
                    </a:p>
                  </a:txBody>
                  <a:tcPr>
                    <a:solidFill>
                      <a:srgbClr val="7A243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Observaciones </a:t>
                      </a:r>
                    </a:p>
                  </a:txBody>
                  <a:tcPr>
                    <a:solidFill>
                      <a:srgbClr val="7A24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176197"/>
                  </a:ext>
                </a:extLst>
              </a:tr>
              <a:tr h="685832">
                <a:tc>
                  <a:txBody>
                    <a:bodyPr/>
                    <a:lstStyle/>
                    <a:p>
                      <a:pPr algn="ctr"/>
                      <a:endParaRPr lang="es-MX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686586"/>
                  </a:ext>
                </a:extLst>
              </a:tr>
              <a:tr h="6253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MX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MX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427350"/>
                  </a:ext>
                </a:extLst>
              </a:tr>
              <a:tr h="5849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MX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MX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440956"/>
                  </a:ext>
                </a:extLst>
              </a:tr>
              <a:tr h="7901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MX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MX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75824"/>
                  </a:ext>
                </a:extLst>
              </a:tr>
              <a:tr h="7705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MX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MX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773947"/>
                  </a:ext>
                </a:extLst>
              </a:tr>
              <a:tr h="7720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MX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MX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8950669"/>
                  </a:ext>
                </a:extLst>
              </a:tr>
              <a:tr h="7720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MX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MX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991082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DE25A994-8BC7-4F03-8A96-94E2F11BB98A}"/>
              </a:ext>
            </a:extLst>
          </p:cNvPr>
          <p:cNvSpPr txBox="1"/>
          <p:nvPr/>
        </p:nvSpPr>
        <p:spPr>
          <a:xfrm>
            <a:off x="342652" y="91141"/>
            <a:ext cx="546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7A2430"/>
                </a:solidFill>
              </a:rPr>
              <a:t>Horario de Clases </a:t>
            </a:r>
          </a:p>
        </p:txBody>
      </p:sp>
    </p:spTree>
    <p:extLst>
      <p:ext uri="{BB962C8B-B14F-4D97-AF65-F5344CB8AC3E}">
        <p14:creationId xmlns:p14="http://schemas.microsoft.com/office/powerpoint/2010/main" val="1922726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A7FD47-1919-408D-AF07-EB173DB8CE9C}"/>
              </a:ext>
            </a:extLst>
          </p:cNvPr>
          <p:cNvSpPr txBox="1"/>
          <p:nvPr/>
        </p:nvSpPr>
        <p:spPr>
          <a:xfrm>
            <a:off x="1173018" y="1200727"/>
            <a:ext cx="102093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MX" dirty="0"/>
              <a:t>Registro y/o controles de asistencia de los alumnos.</a:t>
            </a:r>
          </a:p>
          <a:p>
            <a:pPr marL="285750" indent="-285750">
              <a:buFontTx/>
              <a:buChar char="-"/>
            </a:pPr>
            <a:r>
              <a:rPr lang="es-MX" dirty="0"/>
              <a:t>Muestra como mínimo de 3 trabajos y/o ejercicios y señaladas en la Planeación Didáctica incluyendo el instrumento de evaluación correspondiente.</a:t>
            </a:r>
          </a:p>
          <a:p>
            <a:pPr marL="285750" indent="-285750">
              <a:buFontTx/>
              <a:buChar char="-"/>
            </a:pPr>
            <a:r>
              <a:rPr lang="es-MX" dirty="0"/>
              <a:t>Evidencias de Acciones de Formación del docente en los últimos dos años (constancias).</a:t>
            </a:r>
          </a:p>
          <a:p>
            <a:pPr marL="285750" indent="-285750">
              <a:buFontTx/>
              <a:buChar char="-"/>
            </a:pPr>
            <a:r>
              <a:rPr lang="es-MX" dirty="0"/>
              <a:t>Evidencias de las actividades complementarias registradas en su RUUA.</a:t>
            </a:r>
          </a:p>
          <a:p>
            <a:pPr marL="285750" indent="-285750">
              <a:buFontTx/>
              <a:buChar char="-"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6327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2F0FEF-676E-4342-B604-34E52E901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Instrumento de Evaluación Competencia 1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A41D9E3-BB77-42A4-80C4-0AE6DAAB1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23429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F0A7B-9C60-40DE-BDD1-B65EB477A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F3505E-C721-4AA2-8DED-D6F18F2C7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0806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ADDD27-8299-4A01-B6C4-E9FC8EB99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Instrumento de Evaluación competencia 2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8751AB7-40EF-459F-A675-AC553F6B4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58294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C6ADA5-7267-4F7E-8B0F-F25B83475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D42052-DF4B-4DEE-9B5E-ACEEEE3F8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0916096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o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Dividendo</Template>
  <TotalTime>991</TotalTime>
  <Words>171</Words>
  <Application>Microsoft Office PowerPoint</Application>
  <PresentationFormat>Panorámica</PresentationFormat>
  <Paragraphs>41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Calibri</vt:lpstr>
      <vt:lpstr>Gill Sans MT</vt:lpstr>
      <vt:lpstr>Wingdings 2</vt:lpstr>
      <vt:lpstr>Dividendo</vt:lpstr>
      <vt:lpstr>Presentación de PowerPoint</vt:lpstr>
      <vt:lpstr>PORTAFOLIO DE EVIDENCIAS DEL DOCENTE PROCESO DE ENSEÑANZA Ciclo escolar 2027-1 </vt:lpstr>
      <vt:lpstr>Portafolios de Evidencias se integra de: </vt:lpstr>
      <vt:lpstr>Presentación de PowerPoint</vt:lpstr>
      <vt:lpstr>Presentación de PowerPoint</vt:lpstr>
      <vt:lpstr>Instrumento de Evaluación Competencia 1</vt:lpstr>
      <vt:lpstr>Presentación de PowerPoint</vt:lpstr>
      <vt:lpstr>Instrumento de Evaluación competencia 2</vt:lpstr>
      <vt:lpstr>Presentación de PowerPoint</vt:lpstr>
      <vt:lpstr>Instrumento de evaluación Competencia 3  </vt:lpstr>
      <vt:lpstr>Presentación de PowerPoint</vt:lpstr>
      <vt:lpstr>Constancias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Juana Maria Rivero Sanchez</dc:creator>
  <cp:lastModifiedBy>Ezequiel Tapia Garza</cp:lastModifiedBy>
  <cp:revision>29</cp:revision>
  <dcterms:created xsi:type="dcterms:W3CDTF">2025-01-24T19:42:12Z</dcterms:created>
  <dcterms:modified xsi:type="dcterms:W3CDTF">2026-07-13T20:29:53Z</dcterms:modified>
</cp:coreProperties>
</file>