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32404050" cy="50406300"/>
  <p:notesSz cx="6858000" cy="9144000"/>
  <p:defaultTextStyle>
    <a:defPPr>
      <a:defRPr lang="es-MX"/>
    </a:defPPr>
    <a:lvl1pPr marL="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D20000"/>
    <a:srgbClr val="FF9B9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94660"/>
  </p:normalViewPr>
  <p:slideViewPr>
    <p:cSldViewPr showGuides="1">
      <p:cViewPr varScale="1">
        <p:scale>
          <a:sx n="14" d="100"/>
          <a:sy n="14" d="100"/>
        </p:scale>
        <p:origin x="3690" y="240"/>
      </p:cViewPr>
      <p:guideLst>
        <p:guide orient="horz" pos="15876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CE1ED-1F34-46C8-A9BB-2D9FE0054453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685800"/>
            <a:ext cx="2203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1B935-74A3-4B90-95C6-B8BAAA6F7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429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21B935-74A3-4B90-95C6-B8BAAA6F7B5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532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" y="-1"/>
            <a:ext cx="32399094" cy="5041401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5658627"/>
            <a:ext cx="27543443" cy="1080468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8563570"/>
            <a:ext cx="22682835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32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98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64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0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35284410"/>
            <a:ext cx="19442430" cy="4165524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4503896"/>
            <a:ext cx="19442430" cy="30243780"/>
          </a:xfrm>
        </p:spPr>
        <p:txBody>
          <a:bodyPr/>
          <a:lstStyle>
            <a:lvl1pPr marL="0" indent="0">
              <a:buNone/>
              <a:defRPr sz="16600"/>
            </a:lvl1pPr>
            <a:lvl2pPr marL="2366010" indent="0">
              <a:buNone/>
              <a:defRPr sz="14500"/>
            </a:lvl2pPr>
            <a:lvl3pPr marL="4732020" indent="0">
              <a:buNone/>
              <a:defRPr sz="12400"/>
            </a:lvl3pPr>
            <a:lvl4pPr marL="7098030" indent="0">
              <a:buNone/>
              <a:defRPr sz="10400"/>
            </a:lvl4pPr>
            <a:lvl5pPr marL="9464040" indent="0">
              <a:buNone/>
              <a:defRPr sz="10400"/>
            </a:lvl5pPr>
            <a:lvl6pPr marL="11830050" indent="0">
              <a:buNone/>
              <a:defRPr sz="10400"/>
            </a:lvl6pPr>
            <a:lvl7pPr marL="14196060" indent="0">
              <a:buNone/>
              <a:defRPr sz="10400"/>
            </a:lvl7pPr>
            <a:lvl8pPr marL="16562070" indent="0">
              <a:buNone/>
              <a:defRPr sz="10400"/>
            </a:lvl8pPr>
            <a:lvl9pPr marL="18928080" indent="0">
              <a:buNone/>
              <a:defRPr sz="10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9449934"/>
            <a:ext cx="19442430" cy="5915736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219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2540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254782" y="14841855"/>
            <a:ext cx="25833229" cy="31611284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43847" y="14841855"/>
            <a:ext cx="76970870" cy="31611284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7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654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41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6" y="32390719"/>
            <a:ext cx="27543443" cy="10011251"/>
          </a:xfrm>
        </p:spPr>
        <p:txBody>
          <a:bodyPr anchor="t"/>
          <a:lstStyle>
            <a:lvl1pPr algn="l">
              <a:defRPr sz="207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6" y="21364344"/>
            <a:ext cx="27543443" cy="11026374"/>
          </a:xfr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6601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 marL="473202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09803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6404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465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43846" y="86449142"/>
            <a:ext cx="51402048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685960" y="86449142"/>
            <a:ext cx="51402051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133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283080"/>
            <a:ext cx="14317416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3" y="15985331"/>
            <a:ext cx="14317416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09" y="11283080"/>
            <a:ext cx="14323040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09" y="15985331"/>
            <a:ext cx="14323040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93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060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62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4" y="2006917"/>
            <a:ext cx="10660709" cy="8541068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3" y="2006921"/>
            <a:ext cx="18114764" cy="43020381"/>
          </a:xfrm>
        </p:spPr>
        <p:txBody>
          <a:bodyPr/>
          <a:lstStyle>
            <a:lvl1pPr>
              <a:defRPr sz="16600"/>
            </a:lvl1pPr>
            <a:lvl2pPr>
              <a:defRPr sz="14500"/>
            </a:lvl2pPr>
            <a:lvl3pPr>
              <a:defRPr sz="124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4" y="10547989"/>
            <a:ext cx="10660709" cy="34479313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435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  <a:prstGeom prst="rect">
            <a:avLst/>
          </a:prstGeom>
        </p:spPr>
        <p:txBody>
          <a:bodyPr vert="horz" lIns="473202" tIns="236601" rIns="473202" bIns="236601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761474"/>
            <a:ext cx="29163645" cy="33265828"/>
          </a:xfrm>
          <a:prstGeom prst="rect">
            <a:avLst/>
          </a:prstGeom>
        </p:spPr>
        <p:txBody>
          <a:bodyPr vert="horz" lIns="473202" tIns="236601" rIns="473202" bIns="236601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l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4" y="46719176"/>
            <a:ext cx="10261283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ct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269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732020" rtl="0" eaLnBrk="1" latinLnBrk="0" hangingPunct="1">
        <a:spcBef>
          <a:spcPct val="0"/>
        </a:spcBef>
        <a:buNone/>
        <a:defRPr sz="2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4508" indent="-1774508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00" kern="1200">
          <a:solidFill>
            <a:schemeClr val="tx1"/>
          </a:solidFill>
          <a:latin typeface="+mn-lt"/>
          <a:ea typeface="+mn-ea"/>
          <a:cs typeface="+mn-cs"/>
        </a:defRPr>
      </a:lvl1pPr>
      <a:lvl2pPr marL="3844766" indent="-1478756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500" kern="1200">
          <a:solidFill>
            <a:schemeClr val="tx1"/>
          </a:solidFill>
          <a:latin typeface="+mn-lt"/>
          <a:ea typeface="+mn-ea"/>
          <a:cs typeface="+mn-cs"/>
        </a:defRPr>
      </a:lvl2pPr>
      <a:lvl3pPr marL="591502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400" kern="1200">
          <a:solidFill>
            <a:schemeClr val="tx1"/>
          </a:solidFill>
          <a:latin typeface="+mn-lt"/>
          <a:ea typeface="+mn-ea"/>
          <a:cs typeface="+mn-cs"/>
        </a:defRPr>
      </a:lvl3pPr>
      <a:lvl4pPr marL="828103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64704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01305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37906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74507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11108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36601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73202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709803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6404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83005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419606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207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92808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rha@azc.uam.mx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/>
          <p:nvPr/>
        </p:nvSpPr>
        <p:spPr>
          <a:xfrm>
            <a:off x="6107906" y="715962"/>
            <a:ext cx="19549064" cy="1968054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0246" marR="12735" algn="ctr">
              <a:lnSpc>
                <a:spcPct val="101299"/>
              </a:lnSpc>
              <a:spcBef>
                <a:spcPts val="226"/>
              </a:spcBef>
              <a:tabLst>
                <a:tab pos="14322158" algn="l"/>
              </a:tabLst>
            </a:pP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Potenciales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Multiparamétricos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 Generados 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con la Ecuación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Confluente de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Heun</a:t>
            </a:r>
            <a:endParaRPr sz="6500" dirty="0">
              <a:solidFill>
                <a:srgbClr val="7E0000"/>
              </a:solidFill>
              <a:latin typeface="Tahoma"/>
              <a:cs typeface="Tahoma"/>
            </a:endParaRPr>
          </a:p>
        </p:txBody>
      </p:sp>
      <p:pic>
        <p:nvPicPr>
          <p:cNvPr id="7" name="Picture 4" descr="Resultado de imagen para logo ipn transparent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2" t="6823" r="16396" b="5831"/>
          <a:stretch/>
        </p:blipFill>
        <p:spPr bwMode="auto">
          <a:xfrm>
            <a:off x="838200" y="715962"/>
            <a:ext cx="3686180" cy="493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Resultado de imagen para esf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75" y="715962"/>
            <a:ext cx="3676208" cy="475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6"/>
          <p:cNvSpPr txBox="1"/>
          <p:nvPr/>
        </p:nvSpPr>
        <p:spPr>
          <a:xfrm>
            <a:off x="2795720" y="2890324"/>
            <a:ext cx="27288794" cy="4686619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107353">
              <a:spcBef>
                <a:spcPts val="226"/>
              </a:spcBef>
            </a:pP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J.D. Custodio </a:t>
            </a:r>
            <a:r>
              <a:rPr lang="es-MX" sz="4000" b="1" spc="-25" dirty="0" smtClean="0">
                <a:solidFill>
                  <a:srgbClr val="333399"/>
                </a:solidFill>
                <a:latin typeface="Tahoma"/>
                <a:cs typeface="Tahoma"/>
              </a:rPr>
              <a:t>Diego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13" dirty="0">
                <a:solidFill>
                  <a:srgbClr val="333399"/>
                </a:solidFill>
                <a:latin typeface="Tahoma"/>
                <a:cs typeface="Tahoma"/>
              </a:rPr>
              <a:t>R. Gómez Aguilar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R.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G. Ortega </a:t>
            </a:r>
            <a:r>
              <a:rPr lang="es-MX" sz="4000" b="1" spc="-25" dirty="0" err="1">
                <a:solidFill>
                  <a:srgbClr val="333399"/>
                </a:solidFill>
                <a:latin typeface="Tahoma"/>
                <a:cs typeface="Tahoma"/>
              </a:rPr>
              <a:t>Cervantez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S. Tirado Guerra</a:t>
            </a:r>
            <a:r>
              <a:rPr sz="3900" b="1" spc="-1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13" dirty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4000" dirty="0">
              <a:latin typeface="Tahoma"/>
              <a:cs typeface="Tahoma"/>
            </a:endParaRPr>
          </a:p>
          <a:p>
            <a:pPr marL="3279276" marR="3997214" algn="ctr">
              <a:spcBef>
                <a:spcPts val="4174"/>
              </a:spcBef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Departamento de Física, ESFM-Instituto Politécnico Nacional,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5729-6000 Ext. 55375 Fax (55) 5729-55015</a:t>
            </a:r>
            <a:endParaRPr sz="3500" dirty="0">
              <a:latin typeface="Tahoma"/>
              <a:cs typeface="Tahoma"/>
            </a:endParaRPr>
          </a:p>
          <a:p>
            <a:pPr marR="587404" algn="ctr">
              <a:lnSpc>
                <a:spcPts val="4161"/>
              </a:lnSpc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1Departamento de Ciencias Básicas, UAM Azcapotzalco,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53189494</a:t>
            </a:r>
            <a:r>
              <a:rPr sz="3500" spc="-13" dirty="0" smtClean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3500" dirty="0">
              <a:latin typeface="Tahoma"/>
              <a:cs typeface="Tahoma"/>
            </a:endParaRPr>
          </a:p>
          <a:p>
            <a:pPr marR="725898" algn="ctr">
              <a:lnSpc>
                <a:spcPts val="4171"/>
              </a:lnSpc>
            </a:pPr>
            <a:r>
              <a:rPr lang="es-MX" sz="3500" i="1" spc="-13" dirty="0" smtClean="0">
                <a:solidFill>
                  <a:srgbClr val="333399"/>
                </a:solidFill>
                <a:latin typeface="Arial"/>
                <a:cs typeface="Arial"/>
                <a:hlinkClick r:id="rId5"/>
              </a:rPr>
              <a:t>rha@azc.uam.mx</a:t>
            </a:r>
            <a:endParaRPr sz="3500" dirty="0">
              <a:latin typeface="Arial"/>
              <a:cs typeface="Arial"/>
            </a:endParaRPr>
          </a:p>
          <a:p>
            <a:pPr algn="ctr">
              <a:spcBef>
                <a:spcPts val="2645"/>
              </a:spcBef>
            </a:pPr>
            <a:r>
              <a:rPr lang="es-MX" sz="3600" b="1" spc="25" dirty="0" smtClean="0">
                <a:latin typeface="Arial"/>
                <a:cs typeface="Arial"/>
              </a:rPr>
              <a:t>RESUMEN/ABSTRACT</a:t>
            </a:r>
            <a:endParaRPr sz="3600" dirty="0">
              <a:latin typeface="Arial"/>
              <a:cs typeface="Arial"/>
            </a:endParaRPr>
          </a:p>
          <a:p>
            <a:pPr marL="31838" marR="12735" algn="just">
              <a:spcBef>
                <a:spcPts val="627"/>
              </a:spcBef>
            </a:pPr>
            <a:r>
              <a:rPr lang="es-MX" sz="2500" spc="-13">
                <a:latin typeface="Arial"/>
                <a:cs typeface="Arial"/>
              </a:rPr>
              <a:t>Texto / Text</a:t>
            </a:r>
            <a:endParaRPr lang="es-MX" sz="2500" spc="-13" dirty="0">
              <a:latin typeface="Arial"/>
              <a:cs typeface="Arial"/>
            </a:endParaRPr>
          </a:p>
        </p:txBody>
      </p:sp>
      <p:sp>
        <p:nvSpPr>
          <p:cNvPr id="853" name="Text Box 21"/>
          <p:cNvSpPr txBox="1">
            <a:spLocks noChangeArrowheads="1"/>
          </p:cNvSpPr>
          <p:nvPr/>
        </p:nvSpPr>
        <p:spPr bwMode="auto">
          <a:xfrm>
            <a:off x="16816388" y="24327486"/>
            <a:ext cx="14810780" cy="895531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56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dirty="0"/>
              <a:t>RESULTADOS/ RESULTS</a:t>
            </a:r>
            <a:endParaRPr lang="es-ES" altLang="es-ES" dirty="0"/>
          </a:p>
        </p:txBody>
      </p:sp>
      <p:sp>
        <p:nvSpPr>
          <p:cNvPr id="863" name="Text Box 9"/>
          <p:cNvSpPr txBox="1">
            <a:spLocks noChangeArrowheads="1"/>
          </p:cNvSpPr>
          <p:nvPr/>
        </p:nvSpPr>
        <p:spPr bwMode="auto">
          <a:xfrm>
            <a:off x="776884" y="39618286"/>
            <a:ext cx="20054292" cy="1757305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56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dirty="0"/>
              <a:t>DISCUSIÓN Y CONCLUSIONES/ DISCUSSION &amp; CONCLUSIONS</a:t>
            </a:r>
            <a:endParaRPr lang="es-ES" altLang="es-ES" dirty="0"/>
          </a:p>
        </p:txBody>
      </p:sp>
      <p:sp>
        <p:nvSpPr>
          <p:cNvPr id="873" name="Text Box 11"/>
          <p:cNvSpPr txBox="1">
            <a:spLocks noChangeArrowheads="1"/>
          </p:cNvSpPr>
          <p:nvPr/>
        </p:nvSpPr>
        <p:spPr bwMode="auto">
          <a:xfrm>
            <a:off x="776884" y="12197081"/>
            <a:ext cx="10174485" cy="9880308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</p:txBody>
      </p:sp>
      <p:sp>
        <p:nvSpPr>
          <p:cNvPr id="874" name="Text Box 12"/>
          <p:cNvSpPr txBox="1">
            <a:spLocks noChangeArrowheads="1"/>
          </p:cNvSpPr>
          <p:nvPr/>
        </p:nvSpPr>
        <p:spPr bwMode="auto">
          <a:xfrm>
            <a:off x="11572875" y="12197081"/>
            <a:ext cx="20054293" cy="9880308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</p:txBody>
      </p:sp>
      <p:sp>
        <p:nvSpPr>
          <p:cNvPr id="875" name="Text Box 13"/>
          <p:cNvSpPr txBox="1">
            <a:spLocks noChangeArrowheads="1"/>
          </p:cNvSpPr>
          <p:nvPr/>
        </p:nvSpPr>
        <p:spPr bwMode="auto">
          <a:xfrm>
            <a:off x="21452681" y="41894126"/>
            <a:ext cx="10174487" cy="6294711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200" dirty="0"/>
              <a:t>Texto / Text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altLang="es-ES" sz="4200" dirty="0"/>
          </a:p>
        </p:txBody>
      </p:sp>
      <p:sp>
        <p:nvSpPr>
          <p:cNvPr id="876" name="Text Box 14"/>
          <p:cNvSpPr txBox="1">
            <a:spLocks noChangeArrowheads="1"/>
          </p:cNvSpPr>
          <p:nvPr/>
        </p:nvSpPr>
        <p:spPr bwMode="auto">
          <a:xfrm>
            <a:off x="776884" y="41909684"/>
            <a:ext cx="20054292" cy="6263934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4700" dirty="0"/>
          </a:p>
        </p:txBody>
      </p:sp>
      <p:sp>
        <p:nvSpPr>
          <p:cNvPr id="877" name="Text Box 15"/>
          <p:cNvSpPr txBox="1">
            <a:spLocks noChangeArrowheads="1"/>
          </p:cNvSpPr>
          <p:nvPr/>
        </p:nvSpPr>
        <p:spPr bwMode="auto">
          <a:xfrm>
            <a:off x="21409819" y="39569391"/>
            <a:ext cx="10267355" cy="1757305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56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dirty="0"/>
              <a:t>REFERENCIAS/ REFERENCES</a:t>
            </a:r>
            <a:endParaRPr lang="es-ES" altLang="es-ES" dirty="0"/>
          </a:p>
        </p:txBody>
      </p:sp>
      <p:sp>
        <p:nvSpPr>
          <p:cNvPr id="878" name="Text Box 17"/>
          <p:cNvSpPr txBox="1">
            <a:spLocks noChangeArrowheads="1"/>
          </p:cNvSpPr>
          <p:nvPr/>
        </p:nvSpPr>
        <p:spPr bwMode="auto">
          <a:xfrm>
            <a:off x="809030" y="24396384"/>
            <a:ext cx="15428714" cy="12773408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Gráficos y tablas / </a:t>
            </a:r>
            <a:r>
              <a:rPr lang="es-ES_tradnl" altLang="es-ES" sz="4700" dirty="0" err="1"/>
              <a:t>Graphs</a:t>
            </a:r>
            <a:r>
              <a:rPr lang="es-ES_tradnl" altLang="es-ES" sz="4700" dirty="0"/>
              <a:t>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4700" dirty="0"/>
          </a:p>
        </p:txBody>
      </p:sp>
      <p:sp>
        <p:nvSpPr>
          <p:cNvPr id="879" name="Text Box 18"/>
          <p:cNvSpPr txBox="1">
            <a:spLocks noChangeArrowheads="1"/>
          </p:cNvSpPr>
          <p:nvPr/>
        </p:nvSpPr>
        <p:spPr bwMode="auto">
          <a:xfrm>
            <a:off x="16816388" y="26596659"/>
            <a:ext cx="14810780" cy="1060358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73111" tIns="236557" rIns="473111" bIns="236557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4700" dirty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4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4700" dirty="0"/>
          </a:p>
        </p:txBody>
      </p:sp>
      <p:sp>
        <p:nvSpPr>
          <p:cNvPr id="18" name="object 854"/>
          <p:cNvSpPr txBox="1"/>
          <p:nvPr/>
        </p:nvSpPr>
        <p:spPr>
          <a:xfrm>
            <a:off x="11579446" y="10038565"/>
            <a:ext cx="20104299" cy="895531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5600" b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MX" dirty="0"/>
              <a:t>METODOLOGÍA/ METHODOLOGY</a:t>
            </a:r>
          </a:p>
        </p:txBody>
      </p:sp>
      <p:sp>
        <p:nvSpPr>
          <p:cNvPr id="17" name="object 854"/>
          <p:cNvSpPr txBox="1"/>
          <p:nvPr/>
        </p:nvSpPr>
        <p:spPr>
          <a:xfrm>
            <a:off x="736998" y="10040887"/>
            <a:ext cx="10188177" cy="1818861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/>
          <a:p>
            <a:pPr marL="31838" algn="ctr">
              <a:spcBef>
                <a:spcPts val="263"/>
              </a:spcBef>
            </a:pPr>
            <a:r>
              <a:rPr lang="es-MX" sz="6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INTRODUCCIÓN</a:t>
            </a:r>
            <a:r>
              <a:rPr lang="es-MX" sz="56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/ </a:t>
            </a:r>
            <a:r>
              <a:rPr lang="es-MX" sz="56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INTRODUCTION</a:t>
            </a:r>
            <a:endParaRPr lang="es-MX" sz="56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0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080345" y="5328942"/>
            <a:ext cx="30099344" cy="3958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6000" b="1" dirty="0"/>
              <a:t>Estructura del </a:t>
            </a:r>
            <a:r>
              <a:rPr lang="es-MX" sz="6000" b="1" dirty="0" smtClean="0"/>
              <a:t>contenido</a:t>
            </a:r>
          </a:p>
          <a:p>
            <a:endParaRPr lang="es-MX" sz="4000" dirty="0"/>
          </a:p>
          <a:p>
            <a:r>
              <a:rPr lang="es-MX" sz="5400" dirty="0"/>
              <a:t>La estructura se concreta en los siguientes apartados</a:t>
            </a:r>
            <a:r>
              <a:rPr lang="es-MX" sz="5400" dirty="0" smtClean="0"/>
              <a:t>:</a:t>
            </a:r>
          </a:p>
          <a:p>
            <a:endParaRPr lang="es-MX" sz="5400" dirty="0"/>
          </a:p>
          <a:p>
            <a:pPr lvl="1" algn="just"/>
            <a:r>
              <a:rPr lang="es-MX" sz="5400" dirty="0" smtClean="0"/>
              <a:t>a. </a:t>
            </a:r>
            <a:r>
              <a:rPr lang="es-MX" sz="5400" b="1" dirty="0" smtClean="0"/>
              <a:t>Cabecera</a:t>
            </a:r>
            <a:r>
              <a:rPr lang="es-MX" sz="5400" dirty="0"/>
              <a:t>.- Como presentación del contenido que se desarrollará a continuación y lo suficientemente interesante para que atraiga la atención e informe del contenido y su autoría. En este apartado deberán figurar: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/>
              <a:t>- Título</a:t>
            </a:r>
          </a:p>
          <a:p>
            <a:pPr lvl="1" algn="just"/>
            <a:r>
              <a:rPr lang="es-MX" sz="5400" dirty="0"/>
              <a:t>- Autores</a:t>
            </a:r>
          </a:p>
          <a:p>
            <a:pPr lvl="1" algn="just"/>
            <a:r>
              <a:rPr lang="es-MX" sz="5400" dirty="0"/>
              <a:t>- Centro de trabajo de los autores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 smtClean="0"/>
              <a:t>b. </a:t>
            </a:r>
            <a:r>
              <a:rPr lang="es-MX" sz="5400" b="1" dirty="0" smtClean="0"/>
              <a:t>Introducción</a:t>
            </a:r>
            <a:r>
              <a:rPr lang="es-MX" sz="5400" dirty="0" smtClean="0"/>
              <a:t> </a:t>
            </a:r>
            <a:r>
              <a:rPr lang="es-MX" sz="5400" dirty="0"/>
              <a:t>que centre el trabajo, justifique su interés, enuncie las hipótesis y/o los objetivos del trabajo.</a:t>
            </a:r>
          </a:p>
          <a:p>
            <a:pPr lvl="1" algn="just"/>
            <a:r>
              <a:rPr lang="es-MX" sz="5400" dirty="0" smtClean="0"/>
              <a:t>c. </a:t>
            </a:r>
            <a:r>
              <a:rPr lang="es-MX" sz="5400" b="1" dirty="0" smtClean="0"/>
              <a:t>Metodología</a:t>
            </a:r>
            <a:r>
              <a:rPr lang="es-MX" sz="5400" dirty="0" smtClean="0"/>
              <a:t> </a:t>
            </a:r>
            <a:r>
              <a:rPr lang="es-MX" sz="5400" dirty="0"/>
              <a:t>empleada tanto en la adquisición como en el tratamiento de los datos.</a:t>
            </a:r>
          </a:p>
          <a:p>
            <a:pPr lvl="1" algn="just"/>
            <a:r>
              <a:rPr lang="es-MX" sz="5400" dirty="0" smtClean="0"/>
              <a:t>d. </a:t>
            </a:r>
            <a:r>
              <a:rPr lang="es-MX" sz="5400" b="1" dirty="0" smtClean="0"/>
              <a:t>Resultados</a:t>
            </a:r>
            <a:r>
              <a:rPr lang="es-MX" sz="5400" dirty="0" smtClean="0"/>
              <a:t> </a:t>
            </a:r>
            <a:r>
              <a:rPr lang="es-MX" sz="5400" dirty="0"/>
              <a:t>obtenidos dentro de la fase experimental</a:t>
            </a:r>
            <a:r>
              <a:rPr lang="es-MX" sz="5400" dirty="0" smtClean="0"/>
              <a:t>.</a:t>
            </a:r>
          </a:p>
          <a:p>
            <a:pPr lvl="1" algn="just"/>
            <a:r>
              <a:rPr lang="es-MX" sz="5400" dirty="0" smtClean="0"/>
              <a:t>e. </a:t>
            </a:r>
            <a:r>
              <a:rPr lang="es-MX" sz="5400" b="1" dirty="0" smtClean="0"/>
              <a:t>Discusión</a:t>
            </a:r>
            <a:endParaRPr lang="es-MX" sz="5400" dirty="0"/>
          </a:p>
          <a:p>
            <a:pPr lvl="1" algn="just"/>
            <a:r>
              <a:rPr lang="es-MX" sz="5400" dirty="0" smtClean="0"/>
              <a:t>f. </a:t>
            </a:r>
            <a:r>
              <a:rPr lang="es-MX" sz="5400" b="1" dirty="0" smtClean="0"/>
              <a:t>Conclusiones</a:t>
            </a:r>
            <a:endParaRPr lang="es-MX" sz="5400" b="1" dirty="0"/>
          </a:p>
          <a:p>
            <a:pPr lvl="1" algn="just"/>
            <a:r>
              <a:rPr lang="es-MX" sz="5400" dirty="0"/>
              <a:t>g</a:t>
            </a:r>
            <a:r>
              <a:rPr lang="es-MX" sz="5400" dirty="0" smtClean="0"/>
              <a:t> </a:t>
            </a:r>
            <a:r>
              <a:rPr lang="es-MX" sz="5400" b="1" dirty="0" smtClean="0"/>
              <a:t>Referencias</a:t>
            </a:r>
            <a:r>
              <a:rPr lang="es-MX" sz="5400" dirty="0" smtClean="0"/>
              <a:t> bibliográficas</a:t>
            </a:r>
          </a:p>
          <a:p>
            <a:endParaRPr lang="es-MX" sz="6000" dirty="0"/>
          </a:p>
          <a:p>
            <a:r>
              <a:rPr lang="es-MX" sz="6000" b="1" dirty="0"/>
              <a:t>Tamaño:  90 cm de ancho X 140 cm </a:t>
            </a:r>
            <a:r>
              <a:rPr lang="es-MX" sz="6000" b="1" dirty="0" smtClean="0"/>
              <a:t>alto</a:t>
            </a:r>
          </a:p>
          <a:p>
            <a:endParaRPr lang="es-MX" sz="6000" dirty="0"/>
          </a:p>
          <a:p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Las fuentes más adecuadas para elaborar un póster son las que se definen como técnicas, es decir, que no presentan adornos que puedan entorpecer su percepción a distancia y son lo suficientemente grandes como para que no haya que acercarse demasiado.</a:t>
            </a:r>
          </a:p>
          <a:p>
            <a:endParaRPr lang="es-MX" sz="5400" dirty="0"/>
          </a:p>
          <a:p>
            <a:r>
              <a:rPr lang="es-MX" sz="5400" dirty="0"/>
              <a:t>Así se recomienda la letra de trazo simple como Arial, Helvética, </a:t>
            </a:r>
            <a:r>
              <a:rPr lang="es-MX" sz="5400" dirty="0" err="1"/>
              <a:t>Tahoma</a:t>
            </a:r>
            <a:r>
              <a:rPr lang="es-MX" sz="5400" dirty="0"/>
              <a:t>, </a:t>
            </a:r>
            <a:r>
              <a:rPr lang="es-MX" sz="5400" dirty="0" err="1"/>
              <a:t>Verdana</a:t>
            </a:r>
            <a:r>
              <a:rPr lang="es-MX" sz="5400" dirty="0"/>
              <a:t>… aunque si son lo suficientemente grandes.</a:t>
            </a:r>
          </a:p>
          <a:p>
            <a:endParaRPr lang="es-MX" sz="5400" dirty="0"/>
          </a:p>
          <a:p>
            <a:r>
              <a:rPr lang="es-MX" sz="5400" dirty="0"/>
              <a:t>Si el texto es largo y está organizado en columnas se puede emplear también letra tipo Times. Se recomienda no utilizar más de tres tipos de fuentes diferentes en el póster: títulos, texto y pies de ilustración y que quede bien claro cual es la función de cada una de </a:t>
            </a:r>
            <a:r>
              <a:rPr lang="es-MX" sz="5400" dirty="0" smtClean="0"/>
              <a:t>ellas.</a:t>
            </a:r>
            <a:endParaRPr lang="es-MX" sz="5400" dirty="0"/>
          </a:p>
          <a:p>
            <a:endParaRPr lang="es-MX" sz="5400" dirty="0"/>
          </a:p>
          <a:p>
            <a:r>
              <a:rPr lang="es-MX" sz="6000" b="1" dirty="0"/>
              <a:t>Tamaño de las </a:t>
            </a:r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Se recomiendan que empleemos, como mínimo, los siguientes tamaños</a:t>
            </a:r>
            <a:r>
              <a:rPr lang="es-MX" sz="5400" dirty="0" smtClean="0"/>
              <a:t>:</a:t>
            </a:r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r>
              <a:rPr lang="es-MX" sz="6000" dirty="0"/>
              <a:t>	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081870"/>
              </p:ext>
            </p:extLst>
          </p:nvPr>
        </p:nvGraphicFramePr>
        <p:xfrm>
          <a:off x="7345041" y="37516518"/>
          <a:ext cx="13465496" cy="5730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52928"/>
                <a:gridCol w="5112568"/>
              </a:tblGrid>
              <a:tr h="370840">
                <a:tc>
                  <a:txBody>
                    <a:bodyPr/>
                    <a:lstStyle/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/>
                        <a:t>Tamaño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5400" dirty="0" smtClean="0"/>
                        <a:t>Título. En negrita.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5400" dirty="0" smtClean="0"/>
                        <a:t>54 puntos</a:t>
                      </a:r>
                    </a:p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4800" dirty="0" smtClean="0"/>
                        <a:t>Subtítulos o títulos intermedios</a:t>
                      </a:r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4800" dirty="0" smtClean="0"/>
                        <a:t>48 puntos</a:t>
                      </a:r>
                    </a:p>
                    <a:p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Autores, filiación y otros datos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30 puntos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Texto</a:t>
                      </a:r>
                      <a:endParaRPr lang="es-MX" sz="28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28 puntos</a:t>
                      </a:r>
                      <a:endParaRPr lang="es-MX" sz="2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Pies de ilustración</a:t>
                      </a:r>
                      <a:endParaRPr lang="es-MX" sz="24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24 puntos</a:t>
                      </a:r>
                      <a:endParaRPr lang="es-MX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572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2041E7-44CC-434E-A03B-0270B0CD298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BCF05DE-0FB0-4052-BAF6-213AC360D4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D6D47B8-EF3B-4853-A8BE-D82715ABF4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425</Words>
  <Application>Microsoft Office PowerPoint</Application>
  <PresentationFormat>Personalizado</PresentationFormat>
  <Paragraphs>124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Isra</dc:creator>
  <cp:lastModifiedBy>Manuel</cp:lastModifiedBy>
  <cp:revision>42</cp:revision>
  <dcterms:created xsi:type="dcterms:W3CDTF">2017-08-17T13:30:32Z</dcterms:created>
  <dcterms:modified xsi:type="dcterms:W3CDTF">2018-09-20T18:34:07Z</dcterms:modified>
</cp:coreProperties>
</file>